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7"/>
  </p:notesMasterIdLst>
  <p:sldIdLst>
    <p:sldId id="511" r:id="rId2"/>
    <p:sldId id="528" r:id="rId3"/>
    <p:sldId id="510" r:id="rId4"/>
    <p:sldId id="536" r:id="rId5"/>
    <p:sldId id="545" r:id="rId6"/>
    <p:sldId id="522" r:id="rId7"/>
    <p:sldId id="533" r:id="rId8"/>
    <p:sldId id="548" r:id="rId9"/>
    <p:sldId id="553" r:id="rId10"/>
    <p:sldId id="554" r:id="rId11"/>
    <p:sldId id="509" r:id="rId12"/>
    <p:sldId id="547" r:id="rId13"/>
    <p:sldId id="519" r:id="rId14"/>
    <p:sldId id="524" r:id="rId15"/>
    <p:sldId id="527" r:id="rId1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B09DE6-5C00-433B-86DD-80E0EB6D4A1E}">
          <p14:sldIdLst>
            <p14:sldId id="511"/>
            <p14:sldId id="528"/>
            <p14:sldId id="510"/>
            <p14:sldId id="536"/>
            <p14:sldId id="545"/>
            <p14:sldId id="522"/>
          </p14:sldIdLst>
        </p14:section>
        <p14:section name="Раздел без заголовка" id="{563092A4-67F1-4CEF-ADFE-F75453748C32}">
          <p14:sldIdLst>
            <p14:sldId id="533"/>
            <p14:sldId id="548"/>
            <p14:sldId id="553"/>
            <p14:sldId id="554"/>
            <p14:sldId id="509"/>
            <p14:sldId id="547"/>
            <p14:sldId id="519"/>
            <p14:sldId id="524"/>
            <p14:sldId id="5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CE5"/>
    <a:srgbClr val="0062A7"/>
    <a:srgbClr val="49556E"/>
    <a:srgbClr val="FFCC99"/>
    <a:srgbClr val="921A1D"/>
    <a:srgbClr val="F26722"/>
    <a:srgbClr val="E62B25"/>
    <a:srgbClr val="F18420"/>
    <a:srgbClr val="F99B1C"/>
    <a:srgbClr val="FF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05" autoAdjust="0"/>
  </p:normalViewPr>
  <p:slideViewPr>
    <p:cSldViewPr>
      <p:cViewPr>
        <p:scale>
          <a:sx n="76" d="100"/>
          <a:sy n="76" d="100"/>
        </p:scale>
        <p:origin x="-98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6FC91F-274B-40EF-9333-50A2A4C0AD62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F84DF-22D0-4396-B119-5D39F443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8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2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3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5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5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5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4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2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3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8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9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9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4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0948006-4FA6-48EF-92EE-8579CDB701D8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7AC99-8E6A-459C-8DE1-0C8349569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90608"/>
              </p:ext>
            </p:extLst>
          </p:nvPr>
        </p:nvGraphicFramePr>
        <p:xfrm>
          <a:off x="755575" y="1772816"/>
          <a:ext cx="776497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6">
                  <a:extLst>
                    <a:ext uri="{9D8B030D-6E8A-4147-A177-3AD203B41FA5}">
                      <a16:colId xmlns="" xmlns:a16="http://schemas.microsoft.com/office/drawing/2014/main" val="3452886001"/>
                    </a:ext>
                  </a:extLst>
                </a:gridCol>
                <a:gridCol w="5388704">
                  <a:extLst>
                    <a:ext uri="{9D8B030D-6E8A-4147-A177-3AD203B41FA5}">
                      <a16:colId xmlns="" xmlns:a16="http://schemas.microsoft.com/office/drawing/2014/main" val="4055115307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проекта (полное):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уровня качества детско-родительских отношений через создание консультационного пункта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5187949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проекта (сокращенное):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Консультационный </a:t>
                      </a: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коррекционный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пункт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537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59328"/>
              </p:ext>
            </p:extLst>
          </p:nvPr>
        </p:nvGraphicFramePr>
        <p:xfrm>
          <a:off x="467544" y="188640"/>
          <a:ext cx="7992888" cy="6552728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527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r>
                        <a:rPr lang="ru-RU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Познакомиться с игровым коррекционным оборудованием «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Пертра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и играми для развития и коррекции. Познакомиться с особенностями его применения в образовательном процессе с детьми.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 7.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Способствовать освоению способами практического и творческого использования игрового оборудования в формирование предпосылок расширения тактильных и кинестетических ощущений, обострения внимания, улучшения зрительной, тактильной и кинестетической памяти, обогащению речи. Способствовать повышению познавательной активности.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rgbClr val="49556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58499"/>
            <a:ext cx="495604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9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57656"/>
              </p:ext>
            </p:extLst>
          </p:nvPr>
        </p:nvGraphicFramePr>
        <p:xfrm>
          <a:off x="251520" y="188640"/>
          <a:ext cx="8424936" cy="5472608"/>
        </p:xfrm>
        <a:graphic>
          <a:graphicData uri="http://schemas.openxmlformats.org/drawingml/2006/table">
            <a:tbl>
              <a:tblPr firstRow="1" bandRow="1"/>
              <a:tblGrid>
                <a:gridCol w="1474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0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7260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Создана материально технической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реализации проекта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дача 5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Высокий уровень поддержки выпускников в процессе подготовки к ГИА.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Созданы условия для консультативной деятельности.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Высокий уровень поддержки обучающихся в </a:t>
                      </a:r>
                      <a:r>
                        <a:rPr lang="ru-RU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профориентационной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работе.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Высокий уровень поддержки родителей в выстраивании ДРО.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9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72816"/>
              </p:ext>
            </p:extLst>
          </p:nvPr>
        </p:nvGraphicFramePr>
        <p:xfrm>
          <a:off x="395536" y="692696"/>
          <a:ext cx="8424936" cy="5472608"/>
        </p:xfrm>
        <a:graphic>
          <a:graphicData uri="http://schemas.openxmlformats.org/drawingml/2006/table">
            <a:tbl>
              <a:tblPr firstRow="1" bandRow="1"/>
              <a:tblGrid>
                <a:gridCol w="1474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0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7260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МОДЕЛЬ  ФУНКЦИОНИРОВАНИЯ  РЕЗУЛЬТАТОВ  ПРОЕКТА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Распространение педагогического опыта на уровне образовательного учреждения.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2.Повышение образовательных результатов обучающихся.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3.Формирование имиджа образовательной организации, повышение привлекательности образовательной организации МОУ Школа с.Аксарка для обучающихся и педагогов.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4.Представление успешных муниципальных образовательных практик на районном и окружном уровне.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Консолидация внутрисемейных отношений между родителями и детьми</a:t>
                      </a:r>
                      <a:endParaRPr lang="ru-RU" sz="18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5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81063" y="105454"/>
            <a:ext cx="6787281" cy="920749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21A1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Реестр заинтересованных сторон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66165"/>
              </p:ext>
            </p:extLst>
          </p:nvPr>
        </p:nvGraphicFramePr>
        <p:xfrm>
          <a:off x="311357" y="1124745"/>
          <a:ext cx="8509115" cy="4753928"/>
        </p:xfrm>
        <a:graphic>
          <a:graphicData uri="http://schemas.openxmlformats.org/drawingml/2006/table">
            <a:tbl>
              <a:tblPr firstRow="1" bandRow="1"/>
              <a:tblGrid>
                <a:gridCol w="536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3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8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1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68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 или организация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Представитель интересов</a:t>
                      </a:r>
                      <a:b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Ожидание от реализации проекта (программы)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1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Администрация МО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Приуральский район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Заместитель главы по социальным вопросам МО Приуральский район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Повышение качества  ДРО,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что  свою очередь влияет на благополучие в семье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96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Образовательные организации  высшего профессионального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Ректор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Профориентированный студент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915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Учреждения дополнительного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Директор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Мотивированный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школьник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915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Семья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Законные представители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Повышение благоприятного психологического климата в семье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12099" y="225553"/>
            <a:ext cx="7676326" cy="827183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21A1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Реестр рисков и возможностей проекта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051979"/>
              </p:ext>
            </p:extLst>
          </p:nvPr>
        </p:nvGraphicFramePr>
        <p:xfrm>
          <a:off x="712098" y="1146303"/>
          <a:ext cx="7964358" cy="1391380"/>
        </p:xfrm>
        <a:graphic>
          <a:graphicData uri="http://schemas.openxmlformats.org/drawingml/2006/table">
            <a:tbl>
              <a:tblPr firstRow="1" firstCol="1" bandRow="1"/>
              <a:tblGrid>
                <a:gridCol w="455316">
                  <a:extLst>
                    <a:ext uri="{9D8B030D-6E8A-4147-A177-3AD203B41FA5}">
                      <a16:colId xmlns="" xmlns:a16="http://schemas.microsoft.com/office/drawing/2014/main" val="1275925445"/>
                    </a:ext>
                  </a:extLst>
                </a:gridCol>
                <a:gridCol w="3580428">
                  <a:extLst>
                    <a:ext uri="{9D8B030D-6E8A-4147-A177-3AD203B41FA5}">
                      <a16:colId xmlns="" xmlns:a16="http://schemas.microsoft.com/office/drawing/2014/main" val="123190958"/>
                    </a:ext>
                  </a:extLst>
                </a:gridCol>
                <a:gridCol w="3928614">
                  <a:extLst>
                    <a:ext uri="{9D8B030D-6E8A-4147-A177-3AD203B41FA5}">
                      <a16:colId xmlns="" xmlns:a16="http://schemas.microsoft.com/office/drawing/2014/main" val="1236641119"/>
                    </a:ext>
                  </a:extLst>
                </a:gridCol>
              </a:tblGrid>
              <a:tr h="73676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риска/возможности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Действия по предупреждению риска/ 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реализации возможности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777030"/>
                  </a:ext>
                </a:extLst>
              </a:tr>
              <a:tr h="6546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государственной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политики в сфере образования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Своевременное внесение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изменений в проект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537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8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95536" y="-31271"/>
            <a:ext cx="3898776" cy="901337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21A1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73214"/>
              </p:ext>
            </p:extLst>
          </p:nvPr>
        </p:nvGraphicFramePr>
        <p:xfrm>
          <a:off x="179512" y="764704"/>
          <a:ext cx="8831325" cy="5001732"/>
        </p:xfrm>
        <a:graphic>
          <a:graphicData uri="http://schemas.openxmlformats.org/drawingml/2006/table">
            <a:tbl>
              <a:tblPr firstRow="1" bandRow="1">
                <a:solidFill>
                  <a:srgbClr val="FFCC99"/>
                </a:solidFill>
              </a:tblPr>
              <a:tblGrid>
                <a:gridCol w="54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0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17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17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74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11976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34145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источники финансирования,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975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Окружной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846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Автоматизированное рабочее место психолога</a:t>
                      </a:r>
                      <a:endParaRPr lang="ru-RU" sz="1400" b="0" i="0" dirty="0">
                        <a:solidFill>
                          <a:srgbClr val="38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200 000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Комплект диагностических методик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60 000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консультации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ЖК Панель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400000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400 000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03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b="0" i="0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Набор игрового коррекционного оборудования «</a:t>
                      </a:r>
                      <a:r>
                        <a:rPr lang="ru-RU" sz="1350" b="0" i="0" u="non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Пертра</a:t>
                      </a:r>
                      <a:r>
                        <a:rPr lang="ru-RU" sz="1350" b="0" i="0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620 850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03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1 330 850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85805"/>
              </p:ext>
            </p:extLst>
          </p:nvPr>
        </p:nvGraphicFramePr>
        <p:xfrm>
          <a:off x="179512" y="720296"/>
          <a:ext cx="8739122" cy="4748336"/>
        </p:xfrm>
        <a:graphic>
          <a:graphicData uri="http://schemas.openxmlformats.org/drawingml/2006/table">
            <a:tbl>
              <a:tblPr>
                <a:solidFill>
                  <a:srgbClr val="F99B1C"/>
                </a:solidFill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6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86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Формальные основания для инициации проекта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 Президента РФ от 09.05.2017 г. № 203 «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 Стратегии развития информационного общества в Российской Федерации на 2017 – 2030 годы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Национального проекта «Образование» 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«Современная школа»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«Поддержка семей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имеющих детей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Департамента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ЯНАО «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 совершенствовании психолого-педагогического сопровождения несовершеннолетних в системе образования ЯНАО на 2019-2025гг.»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29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Связь с государственными программами Российской Федерации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программа Российской Федерации «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образования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на 2018-2025 годы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73113" y="137982"/>
            <a:ext cx="6967239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21A1D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Предпосылки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639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66772"/>
              </p:ext>
            </p:extLst>
          </p:nvPr>
        </p:nvGraphicFramePr>
        <p:xfrm>
          <a:off x="607955" y="188641"/>
          <a:ext cx="7880947" cy="3185094"/>
        </p:xfrm>
        <a:graphic>
          <a:graphicData uri="http://schemas.openxmlformats.org/drawingml/2006/table">
            <a:tbl>
              <a:tblPr firstRow="1" firstCol="1" bandRow="1"/>
              <a:tblGrid>
                <a:gridCol w="2019829">
                  <a:extLst>
                    <a:ext uri="{9D8B030D-6E8A-4147-A177-3AD203B41FA5}">
                      <a16:colId xmlns="" xmlns:a16="http://schemas.microsoft.com/office/drawing/2014/main" val="1973703757"/>
                    </a:ext>
                  </a:extLst>
                </a:gridCol>
                <a:gridCol w="4608512">
                  <a:extLst>
                    <a:ext uri="{9D8B030D-6E8A-4147-A177-3AD203B41FA5}">
                      <a16:colId xmlns="" xmlns:a16="http://schemas.microsoft.com/office/drawing/2014/main" val="119063058"/>
                    </a:ext>
                  </a:extLst>
                </a:gridCol>
                <a:gridCol w="1252606">
                  <a:extLst>
                    <a:ext uri="{9D8B030D-6E8A-4147-A177-3AD203B41FA5}">
                      <a16:colId xmlns="" xmlns:a16="http://schemas.microsoft.com/office/drawing/2014/main" val="2923494648"/>
                    </a:ext>
                  </a:extLst>
                </a:gridCol>
              </a:tblGrid>
              <a:tr h="7441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01.09.2020 г -  01.09.2022</a:t>
                      </a: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1725505"/>
                  </a:ext>
                </a:extLst>
              </a:tr>
              <a:tr h="3359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должность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8360854"/>
                  </a:ext>
                </a:extLst>
              </a:tr>
              <a:tr h="9361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Шаповалов Алексей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Владимирович, заместитель директора по УМР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3251668"/>
                  </a:ext>
                </a:extLst>
              </a:tr>
              <a:tr h="11688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Рыбаков Анатолий Николаевич, педагог-психолог МОУ Школа с.Аксарка</a:t>
                      </a: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851737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23595"/>
              </p:ext>
            </p:extLst>
          </p:nvPr>
        </p:nvGraphicFramePr>
        <p:xfrm>
          <a:off x="611560" y="3645024"/>
          <a:ext cx="7776864" cy="2592288"/>
        </p:xfrm>
        <a:graphic>
          <a:graphicData uri="http://schemas.openxmlformats.org/drawingml/2006/table">
            <a:tbl>
              <a:tblPr firstRow="1" bandRow="1"/>
              <a:tblGrid>
                <a:gridCol w="1989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7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22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разработчиков 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 (регион,  должность, место работы)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Рыбаков Анатолий Николаевич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Бикшанов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Тимур Алексеевич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EE5AD83-6827-46B7-BFCD-15AADAE0211B}"/>
              </a:ext>
            </a:extLst>
          </p:cNvPr>
          <p:cNvGrpSpPr/>
          <p:nvPr/>
        </p:nvGrpSpPr>
        <p:grpSpPr>
          <a:xfrm>
            <a:off x="467544" y="332657"/>
            <a:ext cx="7984116" cy="6120678"/>
            <a:chOff x="1432247" y="2105761"/>
            <a:chExt cx="6956176" cy="4716077"/>
          </a:xfrm>
          <a:solidFill>
            <a:srgbClr val="D8DCE5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27A3BB45-5483-4645-83F0-3018BCEE5238}"/>
                </a:ext>
              </a:extLst>
            </p:cNvPr>
            <p:cNvSpPr/>
            <p:nvPr/>
          </p:nvSpPr>
          <p:spPr>
            <a:xfrm>
              <a:off x="1432247" y="2105761"/>
              <a:ext cx="2892071" cy="2528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Отсутствие консультационного пункта для семей с детьми.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Рост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числа детей 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ОВЗ и детей-инвалидов (105 человек) с ЗПР и УО,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рост числа детей с высокой тревожностью, с низким уровнем стрессоустойчивости, мотивации к обучению  </a:t>
              </a:r>
              <a:endPara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D8ECA644-4DBA-4625-AFB4-A3B243873548}"/>
                </a:ext>
              </a:extLst>
            </p:cNvPr>
            <p:cNvSpPr/>
            <p:nvPr/>
          </p:nvSpPr>
          <p:spPr>
            <a:xfrm>
              <a:off x="5526436" y="2383178"/>
              <a:ext cx="2861987" cy="22511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86912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Отсутствие </a:t>
              </a:r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зонирования образовательной среды школы для </a:t>
              </a:r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осуществления консультаций.</a:t>
              </a:r>
            </a:p>
            <a:p>
              <a:pPr lvl="0" defTabSz="986912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- Отсутствие специального коррекционного оборудования для коррекционно-развивающих занятий.</a:t>
              </a:r>
            </a:p>
            <a:p>
              <a:pPr lvl="0" defTabSz="986912">
                <a:defRPr/>
              </a:pPr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b="1" dirty="0">
                <a:solidFill>
                  <a:srgbClr val="1575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="" xmlns:a16="http://schemas.microsoft.com/office/drawing/2014/main" id="{B1207349-E3D7-4839-BAE8-149E42E9A432}"/>
                </a:ext>
              </a:extLst>
            </p:cNvPr>
            <p:cNvCxnSpPr/>
            <p:nvPr/>
          </p:nvCxnSpPr>
          <p:spPr>
            <a:xfrm>
              <a:off x="4518325" y="3701287"/>
              <a:ext cx="1008112" cy="0"/>
            </a:xfrm>
            <a:prstGeom prst="straightConnector1">
              <a:avLst/>
            </a:prstGeom>
            <a:grpFill/>
            <a:ln w="920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5">
              <a:extLst>
                <a:ext uri="{FF2B5EF4-FFF2-40B4-BE49-F238E27FC236}">
                  <a16:creationId xmlns="" xmlns:a16="http://schemas.microsoft.com/office/drawing/2014/main" id="{00E32809-4373-44B6-B4D1-F574CC20C476}"/>
                </a:ext>
              </a:extLst>
            </p:cNvPr>
            <p:cNvSpPr/>
            <p:nvPr/>
          </p:nvSpPr>
          <p:spPr>
            <a:xfrm>
              <a:off x="1745933" y="5254818"/>
              <a:ext cx="6355775" cy="156702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Создание пункта позволит улучшить качество детско-родительских отношений, что в свою очередь положительно отразится на эмоциональном благополучие обучающегося.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Приобретение игрового коррекционного оборудования «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Пертра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позволит улучшить коррекционно-развивающую деятельность, что в свою очередь позволит повысить уровень познавательной и учебной деятельности обучающихся.  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трелка вниз 7">
              <a:extLst>
                <a:ext uri="{FF2B5EF4-FFF2-40B4-BE49-F238E27FC236}">
                  <a16:creationId xmlns="" xmlns:a16="http://schemas.microsoft.com/office/drawing/2014/main" id="{91AAE1DD-6133-4345-9A8D-6C90FE04F79F}"/>
                </a:ext>
              </a:extLst>
            </p:cNvPr>
            <p:cNvSpPr/>
            <p:nvPr/>
          </p:nvSpPr>
          <p:spPr>
            <a:xfrm>
              <a:off x="3347864" y="4634318"/>
              <a:ext cx="3312368" cy="595135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9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26657" y="6360869"/>
            <a:ext cx="2057400" cy="365125"/>
          </a:xfrm>
        </p:spPr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19136"/>
              </p:ext>
            </p:extLst>
          </p:nvPr>
        </p:nvGraphicFramePr>
        <p:xfrm>
          <a:off x="0" y="548680"/>
          <a:ext cx="8857975" cy="3786315"/>
        </p:xfrm>
        <a:graphic>
          <a:graphicData uri="http://schemas.openxmlformats.org/drawingml/2006/table">
            <a:tbl>
              <a:tblPr firstRow="1" bandRow="1"/>
              <a:tblGrid>
                <a:gridCol w="980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2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0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34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96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21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проекта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консультационного пункта, который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позволит улучшить качество детско-родительских отношений, что в свою очередь положительно отразится на эмоциональном благополучие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380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380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786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вопросам психологической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подготовки к ГИА (%)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4786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по вопросам профориентации выпускников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3563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семей с детьми по вопросам детско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-родительских отношений, воспитания, социальной адаптации и т.д.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-22017" y="49142"/>
            <a:ext cx="6768752" cy="356316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 проекта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57921"/>
              </p:ext>
            </p:extLst>
          </p:nvPr>
        </p:nvGraphicFramePr>
        <p:xfrm>
          <a:off x="899592" y="4365104"/>
          <a:ext cx="8064896" cy="2027698"/>
        </p:xfrm>
        <a:graphic>
          <a:graphicData uri="http://schemas.openxmlformats.org/drawingml/2006/table">
            <a:tbl>
              <a:tblPr firstRow="1" bandRow="1"/>
              <a:tblGrid>
                <a:gridCol w="3311534"/>
                <a:gridCol w="1296978"/>
                <a:gridCol w="1080120"/>
                <a:gridCol w="648072"/>
                <a:gridCol w="720080"/>
                <a:gridCol w="100811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числа детей с ОВЗ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664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Снижения числа детей с низким уровнем стрессоустойчивости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664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Снижения числа детей с высоким уровнем тревожности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308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успеваемость ,%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 %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2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4972"/>
              </p:ext>
            </p:extLst>
          </p:nvPr>
        </p:nvGraphicFramePr>
        <p:xfrm>
          <a:off x="0" y="1052736"/>
          <a:ext cx="8964488" cy="5328592"/>
        </p:xfrm>
        <a:graphic>
          <a:graphicData uri="http://schemas.openxmlformats.org/drawingml/2006/table">
            <a:tbl>
              <a:tblPr firstRow="1" bandRow="1"/>
              <a:tblGrid>
                <a:gridCol w="1878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86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2859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Создание материально технической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реализации проекта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Создание условий для консультативной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Психологическая поддержка в процессе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работы.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П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сихологическая поддержка обучающихся            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выпускных классов.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Психологическое консультирование родителей по вопросам детско-родительских отношений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Познакомиться с игровым коррекционным оборудованием «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Пертра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и играми для развития и коррекции. Познакомиться с особенностями его применения в образовательном процессе с детьми.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Способствовать освоению способами практического и творческого использования игрового оборудования в формирование предпосылок расширения тактильных и кинестетических ощущений, обострения внимания, улучшения зрительной, тактильной и кинестетической памяти, обогащению речи. Способствовать повышению познавательной активности.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4A4397C-CA1E-485D-8DDC-479B42EE1AA6}"/>
              </a:ext>
            </a:extLst>
          </p:cNvPr>
          <p:cNvSpPr txBox="1">
            <a:spLocks/>
          </p:cNvSpPr>
          <p:nvPr/>
        </p:nvSpPr>
        <p:spPr>
          <a:xfrm>
            <a:off x="467545" y="136524"/>
            <a:ext cx="8208912" cy="738119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1A1D"/>
                </a:solidFill>
                <a:effectLst/>
                <a:uLnTx/>
                <a:uFillTx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Задачи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0266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48995"/>
              </p:ext>
            </p:extLst>
          </p:nvPr>
        </p:nvGraphicFramePr>
        <p:xfrm>
          <a:off x="179512" y="657329"/>
          <a:ext cx="8533953" cy="5507975"/>
        </p:xfrm>
        <a:graphic>
          <a:graphicData uri="http://schemas.openxmlformats.org/drawingml/2006/table">
            <a:tbl>
              <a:tblPr firstRow="1" bandRow="1"/>
              <a:tblGrid>
                <a:gridCol w="1788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45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079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материально технической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реализации проекта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AutoShape 4" descr="http://neuromed.by/images/stories/virtuemart/product/resized/kabinet-psi-razgr/kabinet-disnet/disnet-4.10_3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340768"/>
            <a:ext cx="630018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5112"/>
              </p:ext>
            </p:extLst>
          </p:nvPr>
        </p:nvGraphicFramePr>
        <p:xfrm>
          <a:off x="251520" y="332656"/>
          <a:ext cx="8533953" cy="5507975"/>
        </p:xfrm>
        <a:graphic>
          <a:graphicData uri="http://schemas.openxmlformats.org/drawingml/2006/table">
            <a:tbl>
              <a:tblPr firstRow="1" bandRow="1"/>
              <a:tblGrid>
                <a:gridCol w="1788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45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079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Задача2 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консультативной деятельности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rgbClr val="49556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339752" y="836712"/>
            <a:ext cx="864096" cy="45365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/>
              <a:t>Зона консультации</a:t>
            </a:r>
            <a:endParaRPr lang="ru-RU" sz="28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275856" y="908792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Позволяет решить</a:t>
            </a:r>
            <a:endParaRPr lang="ru-RU" sz="16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3275856" y="1772816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Проблемы связанные с воспитанием детей в семьях</a:t>
            </a:r>
            <a:endParaRPr lang="ru-RU" sz="1600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3275856" y="2708920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Проблемы взаимодействия родителя и ребёнка </a:t>
            </a:r>
            <a:endParaRPr lang="ru-RU" sz="16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3275856" y="3645024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Проблемы детско-родительских отношений</a:t>
            </a:r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275856" y="4653208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Проблемы взаимодействия между участниками образовательных отношений</a:t>
            </a:r>
            <a:endParaRPr lang="ru-RU" sz="1600" dirty="0"/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7668344" y="1052736"/>
            <a:ext cx="576064" cy="1044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820744" y="1205136"/>
            <a:ext cx="576064" cy="18998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7820744" y="1205136"/>
            <a:ext cx="576064" cy="29439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20744" y="1205136"/>
            <a:ext cx="576064" cy="3952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6389323">
            <a:off x="3143777" y="-23303"/>
            <a:ext cx="519144" cy="13025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10211"/>
              </p:ext>
            </p:extLst>
          </p:nvPr>
        </p:nvGraphicFramePr>
        <p:xfrm>
          <a:off x="179512" y="7286"/>
          <a:ext cx="8533953" cy="6949440"/>
        </p:xfrm>
        <a:graphic>
          <a:graphicData uri="http://schemas.openxmlformats.org/drawingml/2006/table">
            <a:tbl>
              <a:tblPr firstRow="1" bandRow="1"/>
              <a:tblGrid>
                <a:gridCol w="1788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45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079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Задача3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Психологическая поддержка в процессе </a:t>
                      </a:r>
                      <a:r>
                        <a:rPr lang="ru-RU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профориентационной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работы</a:t>
                      </a:r>
                    </a:p>
                    <a:p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Задачи4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сихологическая поддержка обучающихся            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выпускных классов.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Задачи5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Психологическое консультирование родителей по вопросам детско-родительских отношений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rgbClr val="49556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339752" y="660956"/>
            <a:ext cx="864096" cy="25202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/>
              <a:t>Зона консультации</a:t>
            </a:r>
            <a:endParaRPr lang="ru-RU" sz="28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275856" y="908792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Решение проблем связанных с подготовкой к ГИА</a:t>
            </a:r>
            <a:endParaRPr lang="ru-RU" sz="16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3275856" y="1772816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Решение </a:t>
            </a:r>
            <a:r>
              <a:rPr lang="ru-RU" sz="1600" dirty="0" smtClean="0"/>
              <a:t>проблем связанных с профессиональным выбором обучающихся</a:t>
            </a:r>
            <a:endParaRPr lang="ru-RU" sz="16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3288249" y="3321024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Определение способностей обучающихся к той или иной области</a:t>
            </a:r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275856" y="4653208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Определение психологической готовности к ГИА</a:t>
            </a:r>
            <a:endParaRPr lang="ru-RU" sz="1600" dirty="0"/>
          </a:p>
        </p:txBody>
      </p:sp>
      <p:sp>
        <p:nvSpPr>
          <p:cNvPr id="3" name="Выгнутая вправо стрелка 2"/>
          <p:cNvSpPr/>
          <p:nvPr/>
        </p:nvSpPr>
        <p:spPr>
          <a:xfrm rot="16200000" flipH="1">
            <a:off x="3115317" y="5103132"/>
            <a:ext cx="576064" cy="1044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6389323">
            <a:off x="3143777" y="-23303"/>
            <a:ext cx="519144" cy="13025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9752" y="3104964"/>
            <a:ext cx="864096" cy="25202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/>
              <a:t>Зона диагностики</a:t>
            </a:r>
            <a:endParaRPr lang="ru-RU" sz="2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275856" y="2456964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Решение проблем связанных с ДРО</a:t>
            </a:r>
            <a:endParaRPr lang="ru-RU" sz="1600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3319531" y="4005208"/>
            <a:ext cx="4140000" cy="648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Определение качества ДРО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06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</TotalTime>
  <Words>864</Words>
  <Application>Microsoft Office PowerPoint</Application>
  <PresentationFormat>Экран (4:3)</PresentationFormat>
  <Paragraphs>247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1</cp:lastModifiedBy>
  <cp:revision>451</cp:revision>
  <cp:lastPrinted>2019-02-14T08:46:23Z</cp:lastPrinted>
  <dcterms:created xsi:type="dcterms:W3CDTF">2012-01-11T08:01:34Z</dcterms:created>
  <dcterms:modified xsi:type="dcterms:W3CDTF">2020-10-05T12:15:15Z</dcterms:modified>
</cp:coreProperties>
</file>